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here we have a few slides where we are going to discuss a plausible topic and walk through what might look like an effort of engaging with teaching in a scholarly way. Hopefully with enough exposure over long enough of a period of time, you transition from being a scholarly teacher to a scholar of teaching/education/pedagogy/etc. 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F5E9E202-0D15-4240-B7A4-79E75C33781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F94FFF-5507-47A0-89B6-E58F9D8E656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3CA62C-967C-49C7-AB3B-608EC6F5CD8E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1B70D0-453D-4A90-954D-20544B355ECF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1/8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8063EF-5749-48C4-8A72-43BE6EA14F59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FOR CAPSTONE INSTRUCTORS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05387C-7244-4D3D-8D16-5BEF075E1C6D}"/>
              </a:ext>
            </a:extLst>
          </p:cNvPr>
          <p:cNvSpPr>
            <a:spLocks noGrp="1"/>
          </p:cNvSpPr>
          <p:nvPr/>
        </p:nvSpPr>
        <p:spPr>
          <a:xfrm>
            <a:off x="666750" y="762000"/>
            <a:ext cx="6667500" cy="138112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700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700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Turn one capstone problem into an evidence-backed teaching improvement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AA9BC3-E44E-4760-A9B5-948CD82B86B4}"/>
              </a:ext>
            </a:extLst>
          </p:cNvPr>
          <p:cNvSpPr>
            <a:spLocks noGrp="1"/>
          </p:cNvSpPr>
          <p:nvPr/>
        </p:nvSpPr>
        <p:spPr>
          <a:xfrm>
            <a:off x="685800" y="2343150"/>
            <a:ext cx="1619250" cy="47625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8D74F3-18E4-4C70-A39D-34D3E818FA66}"/>
              </a:ext>
            </a:extLst>
          </p:cNvPr>
          <p:cNvSpPr>
            <a:spLocks noGrp="1"/>
          </p:cNvSpPr>
          <p:nvPr/>
        </p:nvSpPr>
        <p:spPr>
          <a:xfrm>
            <a:off x="685800" y="2609850"/>
            <a:ext cx="6191250" cy="781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350"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Use AI to help structure the </a:t>
            </a:r>
            <a:r>
              <a:rPr lang="en-US" sz="1350"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work but</a:t>
            </a:r>
            <a:r>
              <a:rPr sz="1350"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 keep the center of gravity on your course: teams, sponsors, design reviews, deliverables, and limited time.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97519F-76AC-4748-BC11-C7052E4EFFE5}"/>
              </a:ext>
            </a:extLst>
          </p:cNvPr>
          <p:cNvSpPr>
            <a:spLocks noGrp="1"/>
          </p:cNvSpPr>
          <p:nvPr/>
        </p:nvSpPr>
        <p:spPr>
          <a:xfrm>
            <a:off x="7562850" y="742950"/>
            <a:ext cx="9525" cy="5200650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04F1F0-EFB4-47BE-9B7B-0D7821EA5E0C}"/>
              </a:ext>
            </a:extLst>
          </p:cNvPr>
          <p:cNvSpPr>
            <a:spLocks noGrp="1"/>
          </p:cNvSpPr>
          <p:nvPr/>
        </p:nvSpPr>
        <p:spPr>
          <a:xfrm>
            <a:off x="8096250" y="857250"/>
            <a:ext cx="3000375" cy="1285875"/>
          </a:xfrm>
          <a:prstGeom prst="rect">
            <a:avLst/>
          </a:prstGeom>
          <a:solidFill>
            <a:srgbClr val="EDF5F5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8CB73-48DA-400D-90A5-264CEFDC3DFF}"/>
              </a:ext>
            </a:extLst>
          </p:cNvPr>
          <p:cNvSpPr>
            <a:spLocks noGrp="1"/>
          </p:cNvSpPr>
          <p:nvPr/>
        </p:nvSpPr>
        <p:spPr>
          <a:xfrm>
            <a:off x="8096250" y="857250"/>
            <a:ext cx="3000375" cy="5715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5F0243-D9A0-4286-BA1C-33770B8AACE4}"/>
              </a:ext>
            </a:extLst>
          </p:cNvPr>
          <p:cNvSpPr>
            <a:spLocks noGrp="1"/>
          </p:cNvSpPr>
          <p:nvPr/>
        </p:nvSpPr>
        <p:spPr>
          <a:xfrm>
            <a:off x="8248650" y="1009650"/>
            <a:ext cx="2695575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In your course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02A177-0139-4A24-9D20-4B125CE4B796}"/>
              </a:ext>
            </a:extLst>
          </p:cNvPr>
          <p:cNvSpPr>
            <a:spLocks noGrp="1"/>
          </p:cNvSpPr>
          <p:nvPr/>
        </p:nvSpPr>
        <p:spPr>
          <a:xfrm>
            <a:off x="8248650" y="1314450"/>
            <a:ext cx="2695575" cy="600075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Teams make design choices without showing evidence, tradeoffs, assumptions, or next-test logic.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9A5DE31-D782-432B-BA30-BD3D1A26C9A7}"/>
              </a:ext>
            </a:extLst>
          </p:cNvPr>
          <p:cNvSpPr>
            <a:spLocks noGrp="1"/>
          </p:cNvSpPr>
          <p:nvPr/>
        </p:nvSpPr>
        <p:spPr>
          <a:xfrm>
            <a:off x="8096250" y="2419350"/>
            <a:ext cx="3000375" cy="1504950"/>
          </a:xfrm>
          <a:prstGeom prst="rect">
            <a:avLst/>
          </a:prstGeom>
          <a:solidFill>
            <a:srgbClr val="FFF5DD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7555E4-5BE1-449A-B9D7-88F3BC3EB992}"/>
              </a:ext>
            </a:extLst>
          </p:cNvPr>
          <p:cNvSpPr>
            <a:spLocks noGrp="1"/>
          </p:cNvSpPr>
          <p:nvPr/>
        </p:nvSpPr>
        <p:spPr>
          <a:xfrm>
            <a:off x="8096250" y="2419350"/>
            <a:ext cx="3000375" cy="571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362EBB-A796-43A9-A0F3-F3E2C66EA14E}"/>
              </a:ext>
            </a:extLst>
          </p:cNvPr>
          <p:cNvSpPr>
            <a:spLocks noGrp="1"/>
          </p:cNvSpPr>
          <p:nvPr/>
        </p:nvSpPr>
        <p:spPr>
          <a:xfrm>
            <a:off x="8248650" y="2571750"/>
            <a:ext cx="2695575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What you leave with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96B536-090F-4676-B092-422B26E94DA8}"/>
              </a:ext>
            </a:extLst>
          </p:cNvPr>
          <p:cNvSpPr>
            <a:spLocks noGrp="1"/>
          </p:cNvSpPr>
          <p:nvPr/>
        </p:nvSpPr>
        <p:spPr>
          <a:xfrm>
            <a:off x="8248650" y="2876550"/>
            <a:ext cx="2695575" cy="819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A searchable problem frame, design-decision memo, rubric, evidence plan, handout, and abstract starter.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D7165CE-248B-46B8-A984-D29C761296B5}"/>
              </a:ext>
            </a:extLst>
          </p:cNvPr>
          <p:cNvSpPr>
            <a:spLocks noGrp="1"/>
          </p:cNvSpPr>
          <p:nvPr/>
        </p:nvSpPr>
        <p:spPr>
          <a:xfrm>
            <a:off x="8096250" y="4210050"/>
            <a:ext cx="3000375" cy="1257300"/>
          </a:xfrm>
          <a:prstGeom prst="rect">
            <a:avLst/>
          </a:prstGeom>
          <a:solidFill>
            <a:srgbClr val="EDF5F5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1253E1-79BC-4D65-99C3-95CE13FA0298}"/>
              </a:ext>
            </a:extLst>
          </p:cNvPr>
          <p:cNvSpPr>
            <a:spLocks noGrp="1"/>
          </p:cNvSpPr>
          <p:nvPr/>
        </p:nvSpPr>
        <p:spPr>
          <a:xfrm>
            <a:off x="8096250" y="4210050"/>
            <a:ext cx="3000375" cy="57150"/>
          </a:xfrm>
          <a:prstGeom prst="rect">
            <a:avLst/>
          </a:prstGeom>
          <a:solidFill>
            <a:srgbClr val="B8524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14BC67-BE99-4EC9-AAC0-52D151FA0796}"/>
              </a:ext>
            </a:extLst>
          </p:cNvPr>
          <p:cNvSpPr>
            <a:spLocks noGrp="1"/>
          </p:cNvSpPr>
          <p:nvPr/>
        </p:nvSpPr>
        <p:spPr>
          <a:xfrm>
            <a:off x="8248650" y="4362450"/>
            <a:ext cx="2695575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Not required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D2C570-81DF-4A7C-898B-FAA94035B354}"/>
              </a:ext>
            </a:extLst>
          </p:cNvPr>
          <p:cNvSpPr>
            <a:spLocks noGrp="1"/>
          </p:cNvSpPr>
          <p:nvPr/>
        </p:nvSpPr>
        <p:spPr>
          <a:xfrm>
            <a:off x="8248650" y="4667250"/>
            <a:ext cx="2695575" cy="571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182A31"/>
                </a:solidFill>
                <a:latin typeface="Aptos"/>
                <a:ea typeface="Aptos"/>
                <a:cs typeface="Aptos"/>
              </a:rPr>
              <a:t>A publication-first research agenda, a giant study, fake citations, or public claims before evidence exists.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65324C-C2B7-43B8-9C4A-10FD93FBCF56}"/>
              </a:ext>
            </a:extLst>
          </p:cNvPr>
          <p:cNvSpPr>
            <a:spLocks noGrp="1"/>
          </p:cNvSpPr>
          <p:nvPr/>
        </p:nvSpPr>
        <p:spPr>
          <a:xfrm>
            <a:off x="685800" y="4114800"/>
            <a:ext cx="13144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4A7AF8-1043-43FB-AF49-4CDF42B03AF3}"/>
              </a:ext>
            </a:extLst>
          </p:cNvPr>
          <p:cNvSpPr>
            <a:spLocks noGrp="1"/>
          </p:cNvSpPr>
          <p:nvPr/>
        </p:nvSpPr>
        <p:spPr>
          <a:xfrm>
            <a:off x="762000" y="4171950"/>
            <a:ext cx="11620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course problem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80622E9-8F3F-4379-B2C0-B59FA38F1D7B}"/>
              </a:ext>
            </a:extLst>
          </p:cNvPr>
          <p:cNvSpPr>
            <a:spLocks noGrp="1"/>
          </p:cNvSpPr>
          <p:nvPr/>
        </p:nvSpPr>
        <p:spPr>
          <a:xfrm>
            <a:off x="2152650" y="4114800"/>
            <a:ext cx="11620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4894A2-931E-425F-A23A-EA9EF776AC32}"/>
              </a:ext>
            </a:extLst>
          </p:cNvPr>
          <p:cNvSpPr>
            <a:spLocks noGrp="1"/>
          </p:cNvSpPr>
          <p:nvPr/>
        </p:nvSpPr>
        <p:spPr>
          <a:xfrm>
            <a:off x="2228850" y="4171950"/>
            <a:ext cx="10096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search terms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C88A18-10A4-4C3B-8DEC-BB64E794C066}"/>
              </a:ext>
            </a:extLst>
          </p:cNvPr>
          <p:cNvSpPr>
            <a:spLocks noGrp="1"/>
          </p:cNvSpPr>
          <p:nvPr/>
        </p:nvSpPr>
        <p:spPr>
          <a:xfrm>
            <a:off x="3467100" y="4114800"/>
            <a:ext cx="7810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DA449D-8820-42D6-98FA-1C5CDA12150A}"/>
              </a:ext>
            </a:extLst>
          </p:cNvPr>
          <p:cNvSpPr>
            <a:spLocks noGrp="1"/>
          </p:cNvSpPr>
          <p:nvPr/>
        </p:nvSpPr>
        <p:spPr>
          <a:xfrm>
            <a:off x="3543300" y="4171950"/>
            <a:ext cx="6286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memo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BFDA9C-C41F-4E0C-9765-9CA48621BDDB}"/>
              </a:ext>
            </a:extLst>
          </p:cNvPr>
          <p:cNvSpPr>
            <a:spLocks noGrp="1"/>
          </p:cNvSpPr>
          <p:nvPr/>
        </p:nvSpPr>
        <p:spPr>
          <a:xfrm>
            <a:off x="4400550" y="4114800"/>
            <a:ext cx="7810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2F56758-46E4-4731-8B7D-CF60827BCF32}"/>
              </a:ext>
            </a:extLst>
          </p:cNvPr>
          <p:cNvSpPr>
            <a:spLocks noGrp="1"/>
          </p:cNvSpPr>
          <p:nvPr/>
        </p:nvSpPr>
        <p:spPr>
          <a:xfrm>
            <a:off x="4476750" y="4171950"/>
            <a:ext cx="6286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rubric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824DE62-B8D4-4F9B-9465-1BCD2D9C9CF9}"/>
              </a:ext>
            </a:extLst>
          </p:cNvPr>
          <p:cNvSpPr>
            <a:spLocks noGrp="1"/>
          </p:cNvSpPr>
          <p:nvPr/>
        </p:nvSpPr>
        <p:spPr>
          <a:xfrm>
            <a:off x="5334000" y="4114800"/>
            <a:ext cx="12382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E27F19-BECD-41C3-A4FA-866655829388}"/>
              </a:ext>
            </a:extLst>
          </p:cNvPr>
          <p:cNvSpPr>
            <a:spLocks noGrp="1"/>
          </p:cNvSpPr>
          <p:nvPr/>
        </p:nvSpPr>
        <p:spPr>
          <a:xfrm>
            <a:off x="5410200" y="4171950"/>
            <a:ext cx="10858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evidence plan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349C7BB-A411-4D73-BCD6-D46FF3786986}"/>
              </a:ext>
            </a:extLst>
          </p:cNvPr>
          <p:cNvSpPr>
            <a:spLocks noGrp="1"/>
          </p:cNvSpPr>
          <p:nvPr/>
        </p:nvSpPr>
        <p:spPr>
          <a:xfrm>
            <a:off x="685800" y="5010150"/>
            <a:ext cx="2667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Through-line for the session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7F1206-52B8-45B2-8942-3BA14AC349D3}"/>
              </a:ext>
            </a:extLst>
          </p:cNvPr>
          <p:cNvSpPr>
            <a:spLocks noGrp="1"/>
          </p:cNvSpPr>
          <p:nvPr/>
        </p:nvSpPr>
        <p:spPr>
          <a:xfrm>
            <a:off x="685800" y="5257800"/>
            <a:ext cx="609600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3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Start with your capstone course. Scholarship comes from documenting what you try, what you verify, and what you can honestly claim.</a:t>
            </a:r>
          </a:p>
        </p:txBody>
      </p:sp>
    </p:spTree>
    <p:extLst>
      <p:ext uri="{BB962C8B-B14F-4D97-AF65-F5344CB8AC3E}">
        <p14:creationId xmlns:p14="http://schemas.microsoft.com/office/powerpoint/2010/main" val="454310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D8705AB-5B0A-4DA3-AD1A-08BFB07AF142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AE51E4-AE4B-49CA-B56D-B7EC79D2A91E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E7DA33-46F6-4007-B011-129C77382E08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2DEFB9-19D6-4097-9002-33AF5AF0FE91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2/8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2DC510-D29D-4E87-B352-35D55721BFD0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START WHERE CAPSTONE INSTRUCTORS ACTUALLY START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D260EE-FF46-4EFC-B9D1-A884888B2DD8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7810500" cy="742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850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850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Pick the course problem that keeps showing up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7484E5-4C88-481F-89D2-08D1DEE7E02F}"/>
              </a:ext>
            </a:extLst>
          </p:cNvPr>
          <p:cNvSpPr>
            <a:spLocks noGrp="1"/>
          </p:cNvSpPr>
          <p:nvPr/>
        </p:nvSpPr>
        <p:spPr>
          <a:xfrm>
            <a:off x="685800" y="1562100"/>
            <a:ext cx="857250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75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You do not need to begin with a literature gap. Begin with a recurring capstone issue that affects design quality, team learning, or feedback.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D6FCBA-2A7E-4C87-B568-2DE057EFD118}"/>
              </a:ext>
            </a:extLst>
          </p:cNvPr>
          <p:cNvSpPr>
            <a:spLocks noGrp="1"/>
          </p:cNvSpPr>
          <p:nvPr/>
        </p:nvSpPr>
        <p:spPr>
          <a:xfrm>
            <a:off x="685800" y="2495550"/>
            <a:ext cx="4476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Common capstone pain point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5DA802-DEA3-46D5-B6AC-916164486735}"/>
              </a:ext>
            </a:extLst>
          </p:cNvPr>
          <p:cNvSpPr>
            <a:spLocks noGrp="1"/>
          </p:cNvSpPr>
          <p:nvPr/>
        </p:nvSpPr>
        <p:spPr>
          <a:xfrm>
            <a:off x="5905500" y="2495550"/>
            <a:ext cx="409575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What you can turn it into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2736A9-936E-4CC7-83F6-12CBBB00E767}"/>
              </a:ext>
            </a:extLst>
          </p:cNvPr>
          <p:cNvSpPr>
            <a:spLocks noGrp="1"/>
          </p:cNvSpPr>
          <p:nvPr/>
        </p:nvSpPr>
        <p:spPr>
          <a:xfrm>
            <a:off x="685800" y="2819400"/>
            <a:ext cx="9906000" cy="5524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95CE09-66B6-405A-82AE-25707DEFC80A}"/>
              </a:ext>
            </a:extLst>
          </p:cNvPr>
          <p:cNvSpPr>
            <a:spLocks noGrp="1"/>
          </p:cNvSpPr>
          <p:nvPr/>
        </p:nvSpPr>
        <p:spPr>
          <a:xfrm>
            <a:off x="685800" y="2819400"/>
            <a:ext cx="76200" cy="55245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CD2C4A-C1DE-4C2C-B3E3-7934EAAFD455}"/>
              </a:ext>
            </a:extLst>
          </p:cNvPr>
          <p:cNvSpPr>
            <a:spLocks noGrp="1"/>
          </p:cNvSpPr>
          <p:nvPr/>
        </p:nvSpPr>
        <p:spPr>
          <a:xfrm>
            <a:off x="914400" y="2914650"/>
            <a:ext cx="40957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Teams pick the convenient or sponsor-preferred option.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64FC63-C788-470D-872D-E90DBA894D50}"/>
              </a:ext>
            </a:extLst>
          </p:cNvPr>
          <p:cNvSpPr>
            <a:spLocks noGrp="1"/>
          </p:cNvSpPr>
          <p:nvPr/>
        </p:nvSpPr>
        <p:spPr>
          <a:xfrm>
            <a:off x="5905500" y="2914650"/>
            <a:ext cx="4286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Make decision rationale visible before commitment.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11BB8B-38F3-41B6-9CB8-57D28B85CDFA}"/>
              </a:ext>
            </a:extLst>
          </p:cNvPr>
          <p:cNvSpPr>
            <a:spLocks noGrp="1"/>
          </p:cNvSpPr>
          <p:nvPr/>
        </p:nvSpPr>
        <p:spPr>
          <a:xfrm>
            <a:off x="685800" y="3543300"/>
            <a:ext cx="9906000" cy="552450"/>
          </a:xfrm>
          <a:prstGeom prst="rect">
            <a:avLst/>
          </a:prstGeom>
          <a:solidFill>
            <a:srgbClr val="182A31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EF54BA-F11C-41FF-BDCC-39ED2BB1EC25}"/>
              </a:ext>
            </a:extLst>
          </p:cNvPr>
          <p:cNvSpPr>
            <a:spLocks noGrp="1"/>
          </p:cNvSpPr>
          <p:nvPr/>
        </p:nvSpPr>
        <p:spPr>
          <a:xfrm>
            <a:off x="685800" y="3543300"/>
            <a:ext cx="76200" cy="552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C062BA-CC04-4E6B-84BC-80B305A7BB7F}"/>
              </a:ext>
            </a:extLst>
          </p:cNvPr>
          <p:cNvSpPr>
            <a:spLocks noGrp="1"/>
          </p:cNvSpPr>
          <p:nvPr/>
        </p:nvSpPr>
        <p:spPr>
          <a:xfrm>
            <a:off x="914400" y="3638550"/>
            <a:ext cx="40957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Design reviews show what they chose, not how they reasoned.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FCE8EDA-B1AA-4C33-8B2C-66936275C835}"/>
              </a:ext>
            </a:extLst>
          </p:cNvPr>
          <p:cNvSpPr>
            <a:spLocks noGrp="1"/>
          </p:cNvSpPr>
          <p:nvPr/>
        </p:nvSpPr>
        <p:spPr>
          <a:xfrm>
            <a:off x="5905500" y="3638550"/>
            <a:ext cx="4286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Require evidence, criteria, tradeoffs, and uncertainty.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B45CCF-B429-4F9F-916D-D0FD58FCAD98}"/>
              </a:ext>
            </a:extLst>
          </p:cNvPr>
          <p:cNvSpPr>
            <a:spLocks noGrp="1"/>
          </p:cNvSpPr>
          <p:nvPr/>
        </p:nvSpPr>
        <p:spPr>
          <a:xfrm>
            <a:off x="685800" y="4267200"/>
            <a:ext cx="9906000" cy="5524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BA71EB-513D-431E-AF8A-7002A6789FCF}"/>
              </a:ext>
            </a:extLst>
          </p:cNvPr>
          <p:cNvSpPr>
            <a:spLocks noGrp="1"/>
          </p:cNvSpPr>
          <p:nvPr/>
        </p:nvSpPr>
        <p:spPr>
          <a:xfrm>
            <a:off x="685800" y="4267200"/>
            <a:ext cx="76200" cy="55245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EF0FE0-35F3-47DC-A3C4-EB0B248C3B47}"/>
              </a:ext>
            </a:extLst>
          </p:cNvPr>
          <p:cNvSpPr>
            <a:spLocks noGrp="1"/>
          </p:cNvSpPr>
          <p:nvPr/>
        </p:nvSpPr>
        <p:spPr>
          <a:xfrm>
            <a:off x="914400" y="4362450"/>
            <a:ext cx="40957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Final reports describe activity but weak engineering judgment.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B0C2344-D82C-47D6-B69A-3E51621CC3DF}"/>
              </a:ext>
            </a:extLst>
          </p:cNvPr>
          <p:cNvSpPr>
            <a:spLocks noGrp="1"/>
          </p:cNvSpPr>
          <p:nvPr/>
        </p:nvSpPr>
        <p:spPr>
          <a:xfrm>
            <a:off x="5905500" y="4362450"/>
            <a:ext cx="4286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Use a rubric to assess reasoning, not just formatting.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9A65C40-D6CD-44E6-80B0-1730C492C760}"/>
              </a:ext>
            </a:extLst>
          </p:cNvPr>
          <p:cNvSpPr>
            <a:spLocks noGrp="1"/>
          </p:cNvSpPr>
          <p:nvPr/>
        </p:nvSpPr>
        <p:spPr>
          <a:xfrm>
            <a:off x="685800" y="4991100"/>
            <a:ext cx="9906000" cy="552450"/>
          </a:xfrm>
          <a:prstGeom prst="rect">
            <a:avLst/>
          </a:prstGeom>
          <a:solidFill>
            <a:srgbClr val="182A31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764C03-E6B8-4038-9672-2262214EFBBE}"/>
              </a:ext>
            </a:extLst>
          </p:cNvPr>
          <p:cNvSpPr>
            <a:spLocks noGrp="1"/>
          </p:cNvSpPr>
          <p:nvPr/>
        </p:nvSpPr>
        <p:spPr>
          <a:xfrm>
            <a:off x="685800" y="4991100"/>
            <a:ext cx="76200" cy="552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569D50A-9543-4F63-BB81-8E9C09841445}"/>
              </a:ext>
            </a:extLst>
          </p:cNvPr>
          <p:cNvSpPr>
            <a:spLocks noGrp="1"/>
          </p:cNvSpPr>
          <p:nvPr/>
        </p:nvSpPr>
        <p:spPr>
          <a:xfrm>
            <a:off x="914400" y="5086350"/>
            <a:ext cx="40957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Students use AI or web search without source discipline.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01DC339-B27A-4D0F-886A-3676243C3411}"/>
              </a:ext>
            </a:extLst>
          </p:cNvPr>
          <p:cNvSpPr>
            <a:spLocks noGrp="1"/>
          </p:cNvSpPr>
          <p:nvPr/>
        </p:nvSpPr>
        <p:spPr>
          <a:xfrm>
            <a:off x="5905500" y="5086350"/>
            <a:ext cx="4286250" cy="3238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Ask for tool disclosure and human verification.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335B075-4636-4012-96F7-D376F810B576}"/>
              </a:ext>
            </a:extLst>
          </p:cNvPr>
          <p:cNvSpPr>
            <a:spLocks noGrp="1"/>
          </p:cNvSpPr>
          <p:nvPr/>
        </p:nvSpPr>
        <p:spPr>
          <a:xfrm>
            <a:off x="685800" y="6019800"/>
            <a:ext cx="133350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738432D-5B04-42F9-A667-015F6B48CCF8}"/>
              </a:ext>
            </a:extLst>
          </p:cNvPr>
          <p:cNvSpPr>
            <a:spLocks noGrp="1"/>
          </p:cNvSpPr>
          <p:nvPr/>
        </p:nvSpPr>
        <p:spPr>
          <a:xfrm>
            <a:off x="2190750" y="5829300"/>
            <a:ext cx="7334250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75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The </a:t>
            </a:r>
            <a:r>
              <a:rPr lang="en-US" sz="1275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play</a:t>
            </a:r>
            <a:r>
              <a:rPr sz="1275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: choose </a:t>
            </a:r>
            <a:r>
              <a:rPr sz="1275" i="1" dirty="0">
                <a:solidFill>
                  <a:srgbClr val="FF0000"/>
                </a:solidFill>
                <a:latin typeface="Aptos"/>
                <a:ea typeface="Aptos"/>
                <a:cs typeface="Aptos"/>
              </a:rPr>
              <a:t>one</a:t>
            </a:r>
            <a:r>
              <a:rPr sz="1275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 problem small enough to improve this semester and concrete enough to document.</a:t>
            </a:r>
          </a:p>
        </p:txBody>
      </p:sp>
    </p:spTree>
    <p:extLst>
      <p:ext uri="{BB962C8B-B14F-4D97-AF65-F5344CB8AC3E}">
        <p14:creationId xmlns:p14="http://schemas.microsoft.com/office/powerpoint/2010/main" val="166446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0E43F85-2B60-4CB7-A4C6-A227AAD3247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6B5B11-A792-4D4F-917E-B5899B09AB8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3A605C-F758-40AD-B56D-3259FAF972CC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16DE68-A053-49D8-B20A-17288F46F36F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3/8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242E39-139A-4318-90F3-2F7E02ACDAF5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WHAT AI CAN HELP YOU DO THIS WEEK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5396CD-5CD5-4850-B4B4-AF31766300CC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8572500" cy="800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2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62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Use the tools to build course materials, not just talk about AI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C2A6EB-4196-4F1E-893C-9FF1BAE8D532}"/>
              </a:ext>
            </a:extLst>
          </p:cNvPr>
          <p:cNvSpPr>
            <a:spLocks noGrp="1"/>
          </p:cNvSpPr>
          <p:nvPr/>
        </p:nvSpPr>
        <p:spPr>
          <a:xfrm>
            <a:off x="685800" y="1657350"/>
            <a:ext cx="85725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The useful workflow is concrete: better search terms, a stronger assignment artifact, a feedback rubric, and a defensible evidence plan.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4D0420-24DB-414B-958F-94AFEEBAC29C}"/>
              </a:ext>
            </a:extLst>
          </p:cNvPr>
          <p:cNvSpPr>
            <a:spLocks noGrp="1"/>
          </p:cNvSpPr>
          <p:nvPr/>
        </p:nvSpPr>
        <p:spPr>
          <a:xfrm>
            <a:off x="723900" y="2457450"/>
            <a:ext cx="3048000" cy="2476500"/>
          </a:xfrm>
          <a:prstGeom prst="rect">
            <a:avLst/>
          </a:prstGeom>
          <a:solidFill>
            <a:srgbClr val="EDF5F5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437162-5A60-4B68-8CE5-62EBCFDE4A20}"/>
              </a:ext>
            </a:extLst>
          </p:cNvPr>
          <p:cNvSpPr>
            <a:spLocks noGrp="1"/>
          </p:cNvSpPr>
          <p:nvPr/>
        </p:nvSpPr>
        <p:spPr>
          <a:xfrm>
            <a:off x="723900" y="2457450"/>
            <a:ext cx="3048000" cy="5715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8CD351-EEF4-42FC-A8FB-B010C0D9A8CC}"/>
              </a:ext>
            </a:extLst>
          </p:cNvPr>
          <p:cNvSpPr>
            <a:spLocks noGrp="1"/>
          </p:cNvSpPr>
          <p:nvPr/>
        </p:nvSpPr>
        <p:spPr>
          <a:xfrm>
            <a:off x="876300" y="2609850"/>
            <a:ext cx="27432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40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1. Search better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CFACB4-3AF3-46CE-BDA5-CF2229627DAE}"/>
              </a:ext>
            </a:extLst>
          </p:cNvPr>
          <p:cNvSpPr>
            <a:spLocks noGrp="1"/>
          </p:cNvSpPr>
          <p:nvPr/>
        </p:nvSpPr>
        <p:spPr>
          <a:xfrm>
            <a:off x="876300" y="2914650"/>
            <a:ext cx="2743200" cy="1790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Turn a capstone problem into search terms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Try Consensus, Elicit, Scholar, ASEE PEER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Log what you searched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Open and verify sources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355A94-A205-45FF-921D-1601F1F6EC15}"/>
              </a:ext>
            </a:extLst>
          </p:cNvPr>
          <p:cNvSpPr>
            <a:spLocks noGrp="1"/>
          </p:cNvSpPr>
          <p:nvPr/>
        </p:nvSpPr>
        <p:spPr>
          <a:xfrm>
            <a:off x="4229100" y="2457450"/>
            <a:ext cx="3048000" cy="2476500"/>
          </a:xfrm>
          <a:prstGeom prst="rect">
            <a:avLst/>
          </a:prstGeom>
          <a:solidFill>
            <a:srgbClr val="FFF5DD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56358F-BBE9-48C7-B12B-AECE609C5C20}"/>
              </a:ext>
            </a:extLst>
          </p:cNvPr>
          <p:cNvSpPr>
            <a:spLocks noGrp="1"/>
          </p:cNvSpPr>
          <p:nvPr/>
        </p:nvSpPr>
        <p:spPr>
          <a:xfrm>
            <a:off x="4229100" y="2457450"/>
            <a:ext cx="3048000" cy="571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7F129D-3252-4B66-97A5-157D0927D4C1}"/>
              </a:ext>
            </a:extLst>
          </p:cNvPr>
          <p:cNvSpPr>
            <a:spLocks noGrp="1"/>
          </p:cNvSpPr>
          <p:nvPr/>
        </p:nvSpPr>
        <p:spPr>
          <a:xfrm>
            <a:off x="4381500" y="2609850"/>
            <a:ext cx="27432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40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2. Build the course tool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236A7D-E23D-4BCB-9D39-5F2F9B992C80}"/>
              </a:ext>
            </a:extLst>
          </p:cNvPr>
          <p:cNvSpPr>
            <a:spLocks noGrp="1"/>
          </p:cNvSpPr>
          <p:nvPr/>
        </p:nvSpPr>
        <p:spPr>
          <a:xfrm>
            <a:off x="4381500" y="2914650"/>
            <a:ext cx="2743200" cy="1790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Draft a decision memo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Write student instructions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Create a reasoning rubric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Add AI/tool disclosure language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D54BB90-5673-48B6-B681-2DB635C2E3D8}"/>
              </a:ext>
            </a:extLst>
          </p:cNvPr>
          <p:cNvSpPr>
            <a:spLocks noGrp="1"/>
          </p:cNvSpPr>
          <p:nvPr/>
        </p:nvSpPr>
        <p:spPr>
          <a:xfrm>
            <a:off x="7734300" y="2457450"/>
            <a:ext cx="3048000" cy="2476500"/>
          </a:xfrm>
          <a:prstGeom prst="rect">
            <a:avLst/>
          </a:prstGeom>
          <a:solidFill>
            <a:srgbClr val="EDF5F5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14494CB-99FB-43AC-9E95-6B091AEEF63F}"/>
              </a:ext>
            </a:extLst>
          </p:cNvPr>
          <p:cNvSpPr>
            <a:spLocks noGrp="1"/>
          </p:cNvSpPr>
          <p:nvPr/>
        </p:nvSpPr>
        <p:spPr>
          <a:xfrm>
            <a:off x="7734300" y="2457450"/>
            <a:ext cx="3048000" cy="57150"/>
          </a:xfrm>
          <a:prstGeom prst="rect">
            <a:avLst/>
          </a:prstGeom>
          <a:solidFill>
            <a:srgbClr val="B8524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6858B5-2D5B-4F27-A55E-E5A1DD96C640}"/>
              </a:ext>
            </a:extLst>
          </p:cNvPr>
          <p:cNvSpPr>
            <a:spLocks noGrp="1"/>
          </p:cNvSpPr>
          <p:nvPr/>
        </p:nvSpPr>
        <p:spPr>
          <a:xfrm>
            <a:off x="7886700" y="2609850"/>
            <a:ext cx="27432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400" b="1">
                <a:solidFill>
                  <a:srgbClr val="182A31"/>
                </a:solidFill>
                <a:latin typeface="Aptos"/>
                <a:ea typeface="Aptos"/>
                <a:cs typeface="Aptos"/>
              </a:rPr>
              <a:t>3. Make it shareable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67744C-7BB6-45E3-977E-4C78D3A83F1F}"/>
              </a:ext>
            </a:extLst>
          </p:cNvPr>
          <p:cNvSpPr>
            <a:spLocks noGrp="1"/>
          </p:cNvSpPr>
          <p:nvPr/>
        </p:nvSpPr>
        <p:spPr>
          <a:xfrm>
            <a:off x="7886700" y="2914650"/>
            <a:ext cx="2743200" cy="1790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Choose normal course evidence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Protect student data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Write a planned-study abstract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Remove claims you cannot support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593373F-9211-4B5C-BA04-ABD936C3E232}"/>
              </a:ext>
            </a:extLst>
          </p:cNvPr>
          <p:cNvSpPr>
            <a:spLocks noGrp="1"/>
          </p:cNvSpPr>
          <p:nvPr/>
        </p:nvSpPr>
        <p:spPr>
          <a:xfrm>
            <a:off x="723900" y="5391150"/>
            <a:ext cx="133350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7207EEE-C5F3-40AE-AB38-EA08CF353066}"/>
              </a:ext>
            </a:extLst>
          </p:cNvPr>
          <p:cNvSpPr>
            <a:spLocks noGrp="1"/>
          </p:cNvSpPr>
          <p:nvPr/>
        </p:nvSpPr>
        <p:spPr>
          <a:xfrm>
            <a:off x="2247900" y="5267325"/>
            <a:ext cx="8096250" cy="4953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35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Capstone instructor rule: if it does not improve the course artifact, feedback, or student reasoning, it is probably not worth adding.</a:t>
            </a:r>
          </a:p>
        </p:txBody>
      </p:sp>
    </p:spTree>
    <p:extLst>
      <p:ext uri="{BB962C8B-B14F-4D97-AF65-F5344CB8AC3E}">
        <p14:creationId xmlns:p14="http://schemas.microsoft.com/office/powerpoint/2010/main" val="194225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EBC83B4D-6963-458B-BA11-E4404F7B5A61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7C7FAE-1ED6-4516-85D4-07F79177938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E4967D-6238-44F0-9FE3-92E67FF8C87D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72A6F4-2E80-41C3-9AED-7B48054A59F9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4/8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C11287-921C-4D2E-ABB6-54767C48595D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LIVE TOOL SCREENSHOT 1 OF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76B277-33E6-413D-95EB-BD547606FA7F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4333875" cy="1123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Use ChatGPT to draft a course-ready workflow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DAA59D-8736-40F3-B3D9-49E7A9D1E133}"/>
              </a:ext>
            </a:extLst>
          </p:cNvPr>
          <p:cNvSpPr>
            <a:spLocks noGrp="1"/>
          </p:cNvSpPr>
          <p:nvPr/>
        </p:nvSpPr>
        <p:spPr>
          <a:xfrm>
            <a:off x="685800" y="2038350"/>
            <a:ext cx="3714750" cy="6286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Start with a recurring capstone problem and ask for practical teaching materials, not research findings.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1CF81C-583D-4E10-81D0-24BC4B711A6C}"/>
              </a:ext>
            </a:extLst>
          </p:cNvPr>
          <p:cNvSpPr>
            <a:spLocks noGrp="1"/>
          </p:cNvSpPr>
          <p:nvPr/>
        </p:nvSpPr>
        <p:spPr>
          <a:xfrm>
            <a:off x="685800" y="2933700"/>
            <a:ext cx="104775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0454A2-B39B-4FD2-BF4C-9F7667680F4C}"/>
              </a:ext>
            </a:extLst>
          </p:cNvPr>
          <p:cNvSpPr>
            <a:spLocks noGrp="1"/>
          </p:cNvSpPr>
          <p:nvPr/>
        </p:nvSpPr>
        <p:spPr>
          <a:xfrm>
            <a:off x="685800" y="3143250"/>
            <a:ext cx="3048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125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What the audience should notice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2DA882-6572-4294-A057-280BD4CDAF67}"/>
              </a:ext>
            </a:extLst>
          </p:cNvPr>
          <p:cNvSpPr>
            <a:spLocks noGrp="1"/>
          </p:cNvSpPr>
          <p:nvPr/>
        </p:nvSpPr>
        <p:spPr>
          <a:xfrm>
            <a:off x="685800" y="3448050"/>
            <a:ext cx="3714750" cy="781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The prompt asks for a memo outline, rubric, evidence plan, and verification checklist. It explicitly blocks invented citations.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5A9ADD-B3F4-4513-B84E-90CFBB401732}"/>
              </a:ext>
            </a:extLst>
          </p:cNvPr>
          <p:cNvSpPr>
            <a:spLocks noGrp="1"/>
          </p:cNvSpPr>
          <p:nvPr/>
        </p:nvSpPr>
        <p:spPr>
          <a:xfrm>
            <a:off x="685800" y="4648200"/>
            <a:ext cx="102870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55849A-F335-4C89-AB81-A4F658883CB1}"/>
              </a:ext>
            </a:extLst>
          </p:cNvPr>
          <p:cNvSpPr>
            <a:spLocks noGrp="1"/>
          </p:cNvSpPr>
          <p:nvPr/>
        </p:nvSpPr>
        <p:spPr>
          <a:xfrm>
            <a:off x="762000" y="4705350"/>
            <a:ext cx="87630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ChatGPT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4E7585-5718-4323-B07E-B2D071ADAB57}"/>
              </a:ext>
            </a:extLst>
          </p:cNvPr>
          <p:cNvSpPr>
            <a:spLocks noGrp="1"/>
          </p:cNvSpPr>
          <p:nvPr/>
        </p:nvSpPr>
        <p:spPr>
          <a:xfrm>
            <a:off x="1809750" y="4648200"/>
            <a:ext cx="13144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5D6614-A089-4D82-9F17-EA196F89E901}"/>
              </a:ext>
            </a:extLst>
          </p:cNvPr>
          <p:cNvSpPr>
            <a:spLocks noGrp="1"/>
          </p:cNvSpPr>
          <p:nvPr/>
        </p:nvSpPr>
        <p:spPr>
          <a:xfrm>
            <a:off x="1885950" y="4705350"/>
            <a:ext cx="11620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course artifact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204F33-192E-4D21-997E-8B4FA9DDB737}"/>
              </a:ext>
            </a:extLst>
          </p:cNvPr>
          <p:cNvSpPr>
            <a:spLocks noGrp="1"/>
          </p:cNvSpPr>
          <p:nvPr/>
        </p:nvSpPr>
        <p:spPr>
          <a:xfrm>
            <a:off x="685800" y="5010150"/>
            <a:ext cx="14287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924B49-57E3-4581-90E2-EDE639420F55}"/>
              </a:ext>
            </a:extLst>
          </p:cNvPr>
          <p:cNvSpPr>
            <a:spLocks noGrp="1"/>
          </p:cNvSpPr>
          <p:nvPr/>
        </p:nvSpPr>
        <p:spPr>
          <a:xfrm>
            <a:off x="762000" y="5067300"/>
            <a:ext cx="12763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no fake citations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F2B14C-3DAC-4212-890C-1DE5C6E601AF}"/>
              </a:ext>
            </a:extLst>
          </p:cNvPr>
          <p:cNvSpPr>
            <a:spLocks noGrp="1"/>
          </p:cNvSpPr>
          <p:nvPr/>
        </p:nvSpPr>
        <p:spPr>
          <a:xfrm>
            <a:off x="5067300" y="933450"/>
            <a:ext cx="6057900" cy="40957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398168" y="1009650"/>
            <a:ext cx="5396163" cy="394335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4598DB3-98A6-4CA1-959F-9936B11C9306}"/>
              </a:ext>
            </a:extLst>
          </p:cNvPr>
          <p:cNvSpPr>
            <a:spLocks noGrp="1"/>
          </p:cNvSpPr>
          <p:nvPr/>
        </p:nvSpPr>
        <p:spPr>
          <a:xfrm>
            <a:off x="4933950" y="5257800"/>
            <a:ext cx="57150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Instructor move: treat the output as a first draft to adapt, not as evidence or authority.</a:t>
            </a:r>
          </a:p>
        </p:txBody>
      </p:sp>
    </p:spTree>
    <p:extLst>
      <p:ext uri="{BB962C8B-B14F-4D97-AF65-F5344CB8AC3E}">
        <p14:creationId xmlns:p14="http://schemas.microsoft.com/office/powerpoint/2010/main" val="1597116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D3DF88EE-027A-4E30-B12D-31B423AF808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74301D-8758-492F-ADB1-B9F4DB083C0F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F3E832-140B-447D-85E7-2C5EB75CDB98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EC2B2E-9F63-4945-B2B8-E6C04A4A7802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5/8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2F5660-B6DA-4233-87B7-8347054311D5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LIVE TOOL SCREENSHOT 2 OF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9CBD32-A4D4-42E1-9236-C97F0FE009FB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4333875" cy="1123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Use Consensus to locate the literature lane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373309-28DE-4906-93E4-0AA46CD1E2BB}"/>
              </a:ext>
            </a:extLst>
          </p:cNvPr>
          <p:cNvSpPr>
            <a:spLocks noGrp="1"/>
          </p:cNvSpPr>
          <p:nvPr/>
        </p:nvSpPr>
        <p:spPr>
          <a:xfrm>
            <a:off x="685800" y="2038350"/>
            <a:ext cx="3714750" cy="609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Move from course language into searchable scholarly language about capstone judgment, tradeoffs, and evidence.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F0988C-9BB1-440E-8DD2-27AA99D7BC12}"/>
              </a:ext>
            </a:extLst>
          </p:cNvPr>
          <p:cNvSpPr>
            <a:spLocks noGrp="1"/>
          </p:cNvSpPr>
          <p:nvPr/>
        </p:nvSpPr>
        <p:spPr>
          <a:xfrm>
            <a:off x="685800" y="2914650"/>
            <a:ext cx="104775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ACDE32-205F-4F3A-B873-B608A56BC84B}"/>
              </a:ext>
            </a:extLst>
          </p:cNvPr>
          <p:cNvSpPr>
            <a:spLocks noGrp="1"/>
          </p:cNvSpPr>
          <p:nvPr/>
        </p:nvSpPr>
        <p:spPr>
          <a:xfrm>
            <a:off x="685800" y="3429000"/>
            <a:ext cx="3810000" cy="819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Consensus is useful for finding candidate papers and themes. The instructor still has to open sources and decide what applies.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8AA430-8C47-46EE-B655-786D20259B80}"/>
              </a:ext>
            </a:extLst>
          </p:cNvPr>
          <p:cNvSpPr>
            <a:spLocks noGrp="1"/>
          </p:cNvSpPr>
          <p:nvPr/>
        </p:nvSpPr>
        <p:spPr>
          <a:xfrm>
            <a:off x="685800" y="4667250"/>
            <a:ext cx="10477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D7A54C-4AF2-42C1-81E8-F802E37AAB54}"/>
              </a:ext>
            </a:extLst>
          </p:cNvPr>
          <p:cNvSpPr>
            <a:spLocks noGrp="1"/>
          </p:cNvSpPr>
          <p:nvPr/>
        </p:nvSpPr>
        <p:spPr>
          <a:xfrm>
            <a:off x="762000" y="4724400"/>
            <a:ext cx="8953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Consensus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0FAEFF-AAB7-4B1B-8A4F-18306752C206}"/>
              </a:ext>
            </a:extLst>
          </p:cNvPr>
          <p:cNvSpPr>
            <a:spLocks noGrp="1"/>
          </p:cNvSpPr>
          <p:nvPr/>
        </p:nvSpPr>
        <p:spPr>
          <a:xfrm>
            <a:off x="1905000" y="4667250"/>
            <a:ext cx="118110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B99BDB-C30D-411B-B713-6DA966FC0FE7}"/>
              </a:ext>
            </a:extLst>
          </p:cNvPr>
          <p:cNvSpPr>
            <a:spLocks noGrp="1"/>
          </p:cNvSpPr>
          <p:nvPr/>
        </p:nvSpPr>
        <p:spPr>
          <a:xfrm>
            <a:off x="1981200" y="4724400"/>
            <a:ext cx="102870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search leads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77FAB7-2160-4F57-B353-952E07E8B781}"/>
              </a:ext>
            </a:extLst>
          </p:cNvPr>
          <p:cNvSpPr>
            <a:spLocks noGrp="1"/>
          </p:cNvSpPr>
          <p:nvPr/>
        </p:nvSpPr>
        <p:spPr>
          <a:xfrm>
            <a:off x="685800" y="5029200"/>
            <a:ext cx="11620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9A398A-964B-4CC8-9631-B39BC4F26F06}"/>
              </a:ext>
            </a:extLst>
          </p:cNvPr>
          <p:cNvSpPr>
            <a:spLocks noGrp="1"/>
          </p:cNvSpPr>
          <p:nvPr/>
        </p:nvSpPr>
        <p:spPr>
          <a:xfrm>
            <a:off x="762000" y="5086350"/>
            <a:ext cx="10096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source check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5F8789-787D-44EB-BCF8-697B583453AD}"/>
              </a:ext>
            </a:extLst>
          </p:cNvPr>
          <p:cNvSpPr>
            <a:spLocks noGrp="1"/>
          </p:cNvSpPr>
          <p:nvPr/>
        </p:nvSpPr>
        <p:spPr>
          <a:xfrm>
            <a:off x="5067300" y="933450"/>
            <a:ext cx="6057900" cy="40957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520428" y="1009650"/>
            <a:ext cx="5151645" cy="394335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92564B4-53E9-495C-9438-E45408B1DFF4}"/>
              </a:ext>
            </a:extLst>
          </p:cNvPr>
          <p:cNvSpPr>
            <a:spLocks noGrp="1"/>
          </p:cNvSpPr>
          <p:nvPr/>
        </p:nvSpPr>
        <p:spPr>
          <a:xfrm>
            <a:off x="4933950" y="5257800"/>
            <a:ext cx="57150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Boundary: a synthesis is a starting point. The scholarship claim waits for source-by-source verification.</a:t>
            </a:r>
          </a:p>
        </p:txBody>
      </p:sp>
    </p:spTree>
    <p:extLst>
      <p:ext uri="{BB962C8B-B14F-4D97-AF65-F5344CB8AC3E}">
        <p14:creationId xmlns:p14="http://schemas.microsoft.com/office/powerpoint/2010/main" val="57615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4C1956C-A3C5-4E72-B464-9DD2B08229BF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752C86-4FF4-464C-BB20-7EB8B38A1BD9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6C9B1-EA6A-4271-8473-126C0B3F7691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F06190-EE9E-4683-B93C-9B88603F1209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6/8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C83034-44CF-472A-A033-841A7CB4932F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LIVE TOOL SCREENSHOT 3 OF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5C3A47-4405-49D3-B9C2-60CEE7EF859D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4333875" cy="1123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47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Use the references panel as a verification queue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0E5496-94CB-49C3-81CD-D34D9B37399C}"/>
              </a:ext>
            </a:extLst>
          </p:cNvPr>
          <p:cNvSpPr>
            <a:spLocks noGrp="1"/>
          </p:cNvSpPr>
          <p:nvPr/>
        </p:nvSpPr>
        <p:spPr>
          <a:xfrm>
            <a:off x="685800" y="2038350"/>
            <a:ext cx="3714750" cy="590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The useful move is not copying the AI summary. It is building a short list of papers to open, read, and record.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7FED0D-7690-4415-886B-61BB1E5BC300}"/>
              </a:ext>
            </a:extLst>
          </p:cNvPr>
          <p:cNvSpPr>
            <a:spLocks noGrp="1"/>
          </p:cNvSpPr>
          <p:nvPr/>
        </p:nvSpPr>
        <p:spPr>
          <a:xfrm>
            <a:off x="685800" y="2914650"/>
            <a:ext cx="104775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BD46A-A593-4C31-A78E-ED610C9C0BC3}"/>
              </a:ext>
            </a:extLst>
          </p:cNvPr>
          <p:cNvSpPr>
            <a:spLocks noGrp="1"/>
          </p:cNvSpPr>
          <p:nvPr/>
        </p:nvSpPr>
        <p:spPr>
          <a:xfrm>
            <a:off x="685800" y="3124200"/>
            <a:ext cx="3810000" cy="8191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Ask: Which papers actually speak to capstone design decisions? Which are methods leads? Which should be discarded?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9B6DE3-349D-4DA8-B1CC-2FC852706141}"/>
              </a:ext>
            </a:extLst>
          </p:cNvPr>
          <p:cNvSpPr>
            <a:spLocks noGrp="1"/>
          </p:cNvSpPr>
          <p:nvPr/>
        </p:nvSpPr>
        <p:spPr>
          <a:xfrm>
            <a:off x="685800" y="4667250"/>
            <a:ext cx="11239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A1A9C6-87C5-4FFD-BD08-E2CE01A2CD8C}"/>
              </a:ext>
            </a:extLst>
          </p:cNvPr>
          <p:cNvSpPr>
            <a:spLocks noGrp="1"/>
          </p:cNvSpPr>
          <p:nvPr/>
        </p:nvSpPr>
        <p:spPr>
          <a:xfrm>
            <a:off x="762000" y="4724400"/>
            <a:ext cx="9715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paper queue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C7817F-6BB9-4C08-876D-B6B7C2A106B9}"/>
              </a:ext>
            </a:extLst>
          </p:cNvPr>
          <p:cNvSpPr>
            <a:spLocks noGrp="1"/>
          </p:cNvSpPr>
          <p:nvPr/>
        </p:nvSpPr>
        <p:spPr>
          <a:xfrm>
            <a:off x="1981200" y="4667250"/>
            <a:ext cx="10477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C6D73C-9967-4153-B005-948FAB4806A0}"/>
              </a:ext>
            </a:extLst>
          </p:cNvPr>
          <p:cNvSpPr>
            <a:spLocks noGrp="1"/>
          </p:cNvSpPr>
          <p:nvPr/>
        </p:nvSpPr>
        <p:spPr>
          <a:xfrm>
            <a:off x="2057400" y="4724400"/>
            <a:ext cx="8953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open PDFs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3ED28A-E163-42E2-B3E8-A70804EB11D2}"/>
              </a:ext>
            </a:extLst>
          </p:cNvPr>
          <p:cNvSpPr>
            <a:spLocks noGrp="1"/>
          </p:cNvSpPr>
          <p:nvPr/>
        </p:nvSpPr>
        <p:spPr>
          <a:xfrm>
            <a:off x="685800" y="5029200"/>
            <a:ext cx="10477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1E737A-C464-4057-A7F0-5A8FF6407C74}"/>
              </a:ext>
            </a:extLst>
          </p:cNvPr>
          <p:cNvSpPr>
            <a:spLocks noGrp="1"/>
          </p:cNvSpPr>
          <p:nvPr/>
        </p:nvSpPr>
        <p:spPr>
          <a:xfrm>
            <a:off x="762000" y="5086350"/>
            <a:ext cx="8953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>
                <a:solidFill>
                  <a:srgbClr val="EAF2F2"/>
                </a:solidFill>
                <a:latin typeface="Aptos"/>
                <a:ea typeface="Aptos"/>
                <a:cs typeface="Aptos"/>
              </a:rPr>
              <a:t>search log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C106D9-E58B-45C1-AC79-8A3944C658DE}"/>
              </a:ext>
            </a:extLst>
          </p:cNvPr>
          <p:cNvSpPr>
            <a:spLocks noGrp="1"/>
          </p:cNvSpPr>
          <p:nvPr/>
        </p:nvSpPr>
        <p:spPr>
          <a:xfrm>
            <a:off x="5067300" y="838200"/>
            <a:ext cx="5486400" cy="42481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198717" y="914400"/>
            <a:ext cx="5223565" cy="409575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95E8876-16D1-42F1-A5B7-F40D57B7F8D8}"/>
              </a:ext>
            </a:extLst>
          </p:cNvPr>
          <p:cNvSpPr>
            <a:spLocks noGrp="1"/>
          </p:cNvSpPr>
          <p:nvPr/>
        </p:nvSpPr>
        <p:spPr>
          <a:xfrm>
            <a:off x="4933950" y="5257800"/>
            <a:ext cx="57150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Instructor move: record what was checked before the paper becomes part of a teaching rationale.</a:t>
            </a:r>
          </a:p>
        </p:txBody>
      </p:sp>
    </p:spTree>
    <p:extLst>
      <p:ext uri="{BB962C8B-B14F-4D97-AF65-F5344CB8AC3E}">
        <p14:creationId xmlns:p14="http://schemas.microsoft.com/office/powerpoint/2010/main" val="1378783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F8FD65-7F7F-40F4-99D8-F65F907C7596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0D0C82-CF3C-4508-BF5F-02EA305E029D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51EEB8-0AC5-4DA2-A7B9-99A30D8D5428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F60D1D-B960-4257-AFBB-29C92F31FF85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7/8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9F567D-C11E-4482-8DA9-AA632C32647E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LIVE TOOL SCREENSHOT 4 OF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7EE207-EFC6-469B-82E9-CEBB8479EA97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4095750" cy="952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62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625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Keep the evidence boundary visible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260EC4-CB0A-4E9B-946F-A46A79D2C549}"/>
              </a:ext>
            </a:extLst>
          </p:cNvPr>
          <p:cNvSpPr>
            <a:spLocks noGrp="1"/>
          </p:cNvSpPr>
          <p:nvPr/>
        </p:nvSpPr>
        <p:spPr>
          <a:xfrm>
            <a:off x="685800" y="1924050"/>
            <a:ext cx="3810000" cy="781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AI can help organize a checklist, but it cannot verify claims or protect student data for you.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84BF29-773A-4FFB-B966-8CD350AB008F}"/>
              </a:ext>
            </a:extLst>
          </p:cNvPr>
          <p:cNvSpPr>
            <a:spLocks noGrp="1"/>
          </p:cNvSpPr>
          <p:nvPr/>
        </p:nvSpPr>
        <p:spPr>
          <a:xfrm>
            <a:off x="685800" y="3048000"/>
            <a:ext cx="1047750" cy="38100"/>
          </a:xfrm>
          <a:prstGeom prst="rect">
            <a:avLst/>
          </a:prstGeom>
          <a:solidFill>
            <a:srgbClr val="B85245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7ED084-3EA1-4C2D-99C8-096D73454DAD}"/>
              </a:ext>
            </a:extLst>
          </p:cNvPr>
          <p:cNvSpPr>
            <a:spLocks noGrp="1"/>
          </p:cNvSpPr>
          <p:nvPr/>
        </p:nvSpPr>
        <p:spPr>
          <a:xfrm>
            <a:off x="685800" y="3257550"/>
            <a:ext cx="32385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125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lang="en-US" sz="1125" b="1" dirty="0">
                <a:solidFill>
                  <a:srgbClr val="D29B2D"/>
                </a:solidFill>
                <a:latin typeface="Aptos"/>
                <a:ea typeface="Aptos"/>
                <a:cs typeface="Aptos"/>
              </a:rPr>
              <a:t>What have we done now?</a:t>
            </a:r>
            <a:endParaRPr sz="1125" b="1" dirty="0">
              <a:solidFill>
                <a:srgbClr val="D29B2D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462461-7B92-4CBD-995B-B1C6D2CD74F3}"/>
              </a:ext>
            </a:extLst>
          </p:cNvPr>
          <p:cNvSpPr>
            <a:spLocks noGrp="1"/>
          </p:cNvSpPr>
          <p:nvPr/>
        </p:nvSpPr>
        <p:spPr>
          <a:xfrm>
            <a:off x="685800" y="3562350"/>
            <a:ext cx="3810000" cy="7810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1275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 planned intervention, rationale, tool-use record, evidence sources, and verification checklist. Not learning gains or causal effects.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53311-06E2-4D28-8ADE-F5E6B18B8638}"/>
              </a:ext>
            </a:extLst>
          </p:cNvPr>
          <p:cNvSpPr>
            <a:spLocks noGrp="1"/>
          </p:cNvSpPr>
          <p:nvPr/>
        </p:nvSpPr>
        <p:spPr>
          <a:xfrm>
            <a:off x="685800" y="4724400"/>
            <a:ext cx="99060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5B075F-5404-4765-A7C2-ADE53E023A90}"/>
              </a:ext>
            </a:extLst>
          </p:cNvPr>
          <p:cNvSpPr>
            <a:spLocks noGrp="1"/>
          </p:cNvSpPr>
          <p:nvPr/>
        </p:nvSpPr>
        <p:spPr>
          <a:xfrm>
            <a:off x="762000" y="4781550"/>
            <a:ext cx="83820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IRB check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51F249-384B-45A7-9FBE-56E398C080C6}"/>
              </a:ext>
            </a:extLst>
          </p:cNvPr>
          <p:cNvSpPr>
            <a:spLocks noGrp="1"/>
          </p:cNvSpPr>
          <p:nvPr/>
        </p:nvSpPr>
        <p:spPr>
          <a:xfrm>
            <a:off x="1847850" y="4724400"/>
            <a:ext cx="104775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A412D34-A767-415B-AC09-22A60D239731}"/>
              </a:ext>
            </a:extLst>
          </p:cNvPr>
          <p:cNvSpPr>
            <a:spLocks noGrp="1"/>
          </p:cNvSpPr>
          <p:nvPr/>
        </p:nvSpPr>
        <p:spPr>
          <a:xfrm>
            <a:off x="1924050" y="4781550"/>
            <a:ext cx="89535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de-identify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11C028-4FBC-4017-BAE0-23C606772CCE}"/>
              </a:ext>
            </a:extLst>
          </p:cNvPr>
          <p:cNvSpPr>
            <a:spLocks noGrp="1"/>
          </p:cNvSpPr>
          <p:nvPr/>
        </p:nvSpPr>
        <p:spPr>
          <a:xfrm>
            <a:off x="3067050" y="4724400"/>
            <a:ext cx="1181100" cy="24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245654-3436-4DFD-8EB1-C5F4E7A2B8E2}"/>
              </a:ext>
            </a:extLst>
          </p:cNvPr>
          <p:cNvSpPr>
            <a:spLocks noGrp="1"/>
          </p:cNvSpPr>
          <p:nvPr/>
        </p:nvSpPr>
        <p:spPr>
          <a:xfrm>
            <a:off x="3143250" y="4781550"/>
            <a:ext cx="1028700" cy="1333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713" b="1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100" b="1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verify claims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77A0C0-9EA8-43BE-83E3-2DA3B1FD2E4A}"/>
              </a:ext>
            </a:extLst>
          </p:cNvPr>
          <p:cNvSpPr>
            <a:spLocks noGrp="1"/>
          </p:cNvSpPr>
          <p:nvPr/>
        </p:nvSpPr>
        <p:spPr>
          <a:xfrm>
            <a:off x="5067300" y="952500"/>
            <a:ext cx="6057900" cy="4057650"/>
          </a:xfrm>
          <a:prstGeom prst="rect">
            <a:avLst/>
          </a:prstGeom>
          <a:solidFill>
            <a:srgbClr val="20343C"/>
          </a:solidFill>
          <a:ln w="9525">
            <a:solidFill>
              <a:srgbClr val="38515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162813" y="1028700"/>
            <a:ext cx="5866873" cy="390525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8E6A69C-8883-4089-81C3-1F9C7F445ADB}"/>
              </a:ext>
            </a:extLst>
          </p:cNvPr>
          <p:cNvSpPr>
            <a:spLocks noGrp="1"/>
          </p:cNvSpPr>
          <p:nvPr/>
        </p:nvSpPr>
        <p:spPr>
          <a:xfrm>
            <a:off x="4933950" y="5257800"/>
            <a:ext cx="5715000" cy="4191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sz="1200" b="0">
                <a:solidFill>
                  <a:srgbClr val="EAF2F2"/>
                </a:solidFill>
                <a:latin typeface="Aptos"/>
                <a:ea typeface="Aptos"/>
                <a:cs typeface="Aptos"/>
              </a:rPr>
              <a:t>Instructor move: make this checklist visible before student work, citations, or findings enter the story.</a:t>
            </a:r>
          </a:p>
        </p:txBody>
      </p:sp>
    </p:spTree>
    <p:extLst>
      <p:ext uri="{BB962C8B-B14F-4D97-AF65-F5344CB8AC3E}">
        <p14:creationId xmlns:p14="http://schemas.microsoft.com/office/powerpoint/2010/main" val="896960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33ED519A-F312-4AA2-89E2-F9157E3EA40A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2A31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26B404-972C-4B1C-A6A2-F1DEB5A17D04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2192000" cy="1714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9B414-5FC4-441C-A6C0-18B1BDF077F1}"/>
              </a:ext>
            </a:extLst>
          </p:cNvPr>
          <p:cNvSpPr>
            <a:spLocks noGrp="1"/>
          </p:cNvSpPr>
          <p:nvPr/>
        </p:nvSpPr>
        <p:spPr>
          <a:xfrm>
            <a:off x="0" y="6848475"/>
            <a:ext cx="12192000" cy="9525"/>
          </a:xfrm>
          <a:prstGeom prst="rect">
            <a:avLst/>
          </a:prstGeom>
          <a:solidFill>
            <a:srgbClr val="385158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C4B60B-C739-49F5-B29D-E4CD6CFA7A28}"/>
              </a:ext>
            </a:extLst>
          </p:cNvPr>
          <p:cNvSpPr>
            <a:spLocks noGrp="1"/>
          </p:cNvSpPr>
          <p:nvPr/>
        </p:nvSpPr>
        <p:spPr>
          <a:xfrm>
            <a:off x="11506200" y="6496050"/>
            <a:ext cx="4191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r">
              <a:defRPr sz="825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lang="en-US" sz="825" b="0" dirty="0">
                <a:solidFill>
                  <a:srgbClr val="A8B8BC"/>
                </a:solidFill>
                <a:latin typeface="Aptos"/>
                <a:ea typeface="Aptos"/>
                <a:cs typeface="Aptos"/>
              </a:rPr>
              <a:t>8/8</a:t>
            </a:r>
            <a:endParaRPr sz="825" b="0" dirty="0">
              <a:solidFill>
                <a:srgbClr val="A8B8BC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2B295-CA50-420A-B50F-CD0FB772C898}"/>
              </a:ext>
            </a:extLst>
          </p:cNvPr>
          <p:cNvSpPr>
            <a:spLocks noGrp="1"/>
          </p:cNvSpPr>
          <p:nvPr/>
        </p:nvSpPr>
        <p:spPr>
          <a:xfrm>
            <a:off x="666750" y="476250"/>
            <a:ext cx="4953000" cy="2286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D29B2D"/>
                </a:solidFill>
                <a:latin typeface="Aptos"/>
                <a:ea typeface="Aptos"/>
                <a:cs typeface="Aptos"/>
              </a:defRPr>
            </a:pPr>
            <a:r>
              <a:rPr sz="1050" b="1">
                <a:solidFill>
                  <a:srgbClr val="D29B2D"/>
                </a:solidFill>
                <a:latin typeface="Aptos"/>
                <a:ea typeface="Aptos"/>
                <a:cs typeface="Aptos"/>
              </a:rPr>
              <a:t>AFTER THE WORKSHOP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FF896-4443-4FF6-9D77-130A1BC281D2}"/>
              </a:ext>
            </a:extLst>
          </p:cNvPr>
          <p:cNvSpPr>
            <a:spLocks noGrp="1"/>
          </p:cNvSpPr>
          <p:nvPr/>
        </p:nvSpPr>
        <p:spPr>
          <a:xfrm>
            <a:off x="666750" y="781050"/>
            <a:ext cx="7048500" cy="9525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2850" b="0">
                <a:solidFill>
                  <a:srgbClr val="FFFFFF"/>
                </a:solidFill>
                <a:latin typeface="Aptos Display"/>
                <a:ea typeface="Aptos Display"/>
                <a:cs typeface="Aptos Display"/>
              </a:defRPr>
            </a:pPr>
            <a:r>
              <a:rPr sz="2850" b="0"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A starter path you can use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620A86-28DA-44BA-B7CA-35442B32CAE9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7715250" cy="4572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75" b="0">
                <a:solidFill>
                  <a:srgbClr val="EAF2F2"/>
                </a:solidFill>
                <a:latin typeface="Aptos"/>
                <a:ea typeface="Aptos"/>
                <a:cs typeface="Aptos"/>
              </a:defRPr>
            </a:pPr>
            <a:r>
              <a:rPr lang="en-US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F</a:t>
            </a:r>
            <a:r>
              <a:rPr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irst version</a:t>
            </a:r>
            <a:r>
              <a:rPr lang="en-US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 and </a:t>
            </a:r>
            <a:r>
              <a:rPr b="0" dirty="0">
                <a:solidFill>
                  <a:srgbClr val="EAF2F2"/>
                </a:solidFill>
                <a:latin typeface="Aptos"/>
                <a:ea typeface="Aptos"/>
                <a:cs typeface="Aptos"/>
              </a:rPr>
              <a:t>not a perfect study. Make one capstone improvement more explicit, evidence-informed, and shareable.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15D9A3-9D9F-4533-92AF-D1A9C8133324}"/>
              </a:ext>
            </a:extLst>
          </p:cNvPr>
          <p:cNvSpPr>
            <a:spLocks noGrp="1"/>
          </p:cNvSpPr>
          <p:nvPr/>
        </p:nvSpPr>
        <p:spPr>
          <a:xfrm>
            <a:off x="685800" y="2362200"/>
            <a:ext cx="381000" cy="38100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BA3F62-74AE-4FE1-870C-373CD601210F}"/>
              </a:ext>
            </a:extLst>
          </p:cNvPr>
          <p:cNvSpPr>
            <a:spLocks noGrp="1"/>
          </p:cNvSpPr>
          <p:nvPr/>
        </p:nvSpPr>
        <p:spPr>
          <a:xfrm>
            <a:off x="685800" y="2466975"/>
            <a:ext cx="381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01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164452-A9B4-4609-A742-DFCBAAFA99D7}"/>
              </a:ext>
            </a:extLst>
          </p:cNvPr>
          <p:cNvSpPr>
            <a:spLocks noGrp="1"/>
          </p:cNvSpPr>
          <p:nvPr/>
        </p:nvSpPr>
        <p:spPr>
          <a:xfrm>
            <a:off x="1257300" y="230505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Name one problem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51A28B-3044-4056-90C5-1067C11D5FAD}"/>
              </a:ext>
            </a:extLst>
          </p:cNvPr>
          <p:cNvSpPr>
            <a:spLocks noGrp="1"/>
          </p:cNvSpPr>
          <p:nvPr/>
        </p:nvSpPr>
        <p:spPr>
          <a:xfrm>
            <a:off x="1257300" y="2552700"/>
            <a:ext cx="4762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00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A8B8BC"/>
                </a:solidFill>
                <a:latin typeface="Aptos"/>
                <a:ea typeface="Aptos"/>
                <a:cs typeface="Aptos"/>
              </a:rPr>
              <a:t>Write the recurring capstone issue in plain course language.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8CE3C2-E260-420A-9AFF-F7CB10B1E6D7}"/>
              </a:ext>
            </a:extLst>
          </p:cNvPr>
          <p:cNvSpPr>
            <a:spLocks noGrp="1"/>
          </p:cNvSpPr>
          <p:nvPr/>
        </p:nvSpPr>
        <p:spPr>
          <a:xfrm>
            <a:off x="685800" y="2952750"/>
            <a:ext cx="381000" cy="3810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7B1974-17BC-4F27-AFBA-98EC07B71095}"/>
              </a:ext>
            </a:extLst>
          </p:cNvPr>
          <p:cNvSpPr>
            <a:spLocks noGrp="1"/>
          </p:cNvSpPr>
          <p:nvPr/>
        </p:nvSpPr>
        <p:spPr>
          <a:xfrm>
            <a:off x="685800" y="3057525"/>
            <a:ext cx="381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02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41478D-F408-416C-9300-3A6908790445}"/>
              </a:ext>
            </a:extLst>
          </p:cNvPr>
          <p:cNvSpPr>
            <a:spLocks noGrp="1"/>
          </p:cNvSpPr>
          <p:nvPr/>
        </p:nvSpPr>
        <p:spPr>
          <a:xfrm>
            <a:off x="1257300" y="289560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Run 3 searches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3D4B57-5987-4F21-8433-16F011E24A41}"/>
              </a:ext>
            </a:extLst>
          </p:cNvPr>
          <p:cNvSpPr>
            <a:spLocks noGrp="1"/>
          </p:cNvSpPr>
          <p:nvPr/>
        </p:nvSpPr>
        <p:spPr>
          <a:xfrm>
            <a:off x="1257300" y="3143250"/>
            <a:ext cx="4762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00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A8B8BC"/>
                </a:solidFill>
                <a:latin typeface="Aptos"/>
                <a:ea typeface="Aptos"/>
                <a:cs typeface="Aptos"/>
              </a:rPr>
              <a:t>Use the provided Consensus/Scholar/ASEE queries as starting points.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1B669C-5DC6-45CB-8A71-098BCCA9E856}"/>
              </a:ext>
            </a:extLst>
          </p:cNvPr>
          <p:cNvSpPr>
            <a:spLocks noGrp="1"/>
          </p:cNvSpPr>
          <p:nvPr/>
        </p:nvSpPr>
        <p:spPr>
          <a:xfrm>
            <a:off x="685800" y="3543300"/>
            <a:ext cx="381000" cy="38100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00D295-0732-45CF-BDBF-706305D29E29}"/>
              </a:ext>
            </a:extLst>
          </p:cNvPr>
          <p:cNvSpPr>
            <a:spLocks noGrp="1"/>
          </p:cNvSpPr>
          <p:nvPr/>
        </p:nvSpPr>
        <p:spPr>
          <a:xfrm>
            <a:off x="685800" y="3648075"/>
            <a:ext cx="381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03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76F1ED-696E-4A8B-B000-A88E804178CC}"/>
              </a:ext>
            </a:extLst>
          </p:cNvPr>
          <p:cNvSpPr>
            <a:spLocks noGrp="1"/>
          </p:cNvSpPr>
          <p:nvPr/>
        </p:nvSpPr>
        <p:spPr>
          <a:xfrm>
            <a:off x="1257300" y="348615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Adapt one artifact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C3DB27-FC1B-432F-9818-7DEBB706E75B}"/>
              </a:ext>
            </a:extLst>
          </p:cNvPr>
          <p:cNvSpPr>
            <a:spLocks noGrp="1"/>
          </p:cNvSpPr>
          <p:nvPr/>
        </p:nvSpPr>
        <p:spPr>
          <a:xfrm>
            <a:off x="1257300" y="3733800"/>
            <a:ext cx="4762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00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A8B8BC"/>
                </a:solidFill>
                <a:latin typeface="Aptos"/>
                <a:ea typeface="Aptos"/>
                <a:cs typeface="Aptos"/>
              </a:rPr>
              <a:t>Revise the design-decision memo for your course.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DBAD8A-6B93-4BE4-AD6E-A61246E1D4E6}"/>
              </a:ext>
            </a:extLst>
          </p:cNvPr>
          <p:cNvSpPr>
            <a:spLocks noGrp="1"/>
          </p:cNvSpPr>
          <p:nvPr/>
        </p:nvSpPr>
        <p:spPr>
          <a:xfrm>
            <a:off x="685800" y="4133850"/>
            <a:ext cx="381000" cy="3810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7F59A8-708D-4D4C-9753-EBBD6FD0911F}"/>
              </a:ext>
            </a:extLst>
          </p:cNvPr>
          <p:cNvSpPr>
            <a:spLocks noGrp="1"/>
          </p:cNvSpPr>
          <p:nvPr/>
        </p:nvSpPr>
        <p:spPr>
          <a:xfrm>
            <a:off x="685800" y="4238625"/>
            <a:ext cx="381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04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7AAD74-E10D-4A9F-9049-BE3321A2DF69}"/>
              </a:ext>
            </a:extLst>
          </p:cNvPr>
          <p:cNvSpPr>
            <a:spLocks noGrp="1"/>
          </p:cNvSpPr>
          <p:nvPr/>
        </p:nvSpPr>
        <p:spPr>
          <a:xfrm>
            <a:off x="1257300" y="407670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Pick evidence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173F2D9-72DE-436C-85C1-9F93699F34FC}"/>
              </a:ext>
            </a:extLst>
          </p:cNvPr>
          <p:cNvSpPr>
            <a:spLocks noGrp="1"/>
          </p:cNvSpPr>
          <p:nvPr/>
        </p:nvSpPr>
        <p:spPr>
          <a:xfrm>
            <a:off x="1257300" y="4324350"/>
            <a:ext cx="4762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00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A8B8BC"/>
                </a:solidFill>
                <a:latin typeface="Aptos"/>
                <a:ea typeface="Aptos"/>
                <a:cs typeface="Aptos"/>
              </a:rPr>
              <a:t>Choose normal course artifacts you can ethically review.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21D4905-4DAB-4CCA-883A-47C7D19D40D4}"/>
              </a:ext>
            </a:extLst>
          </p:cNvPr>
          <p:cNvSpPr>
            <a:spLocks noGrp="1"/>
          </p:cNvSpPr>
          <p:nvPr/>
        </p:nvSpPr>
        <p:spPr>
          <a:xfrm>
            <a:off x="685800" y="4724400"/>
            <a:ext cx="381000" cy="38100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3D5E9F-EC62-4B8E-B1BA-64CEDF94991F}"/>
              </a:ext>
            </a:extLst>
          </p:cNvPr>
          <p:cNvSpPr>
            <a:spLocks noGrp="1"/>
          </p:cNvSpPr>
          <p:nvPr/>
        </p:nvSpPr>
        <p:spPr>
          <a:xfrm>
            <a:off x="685800" y="4829175"/>
            <a:ext cx="3810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ctr">
              <a:defRPr sz="9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sz="90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05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F7758D4-D364-49AC-93D4-59DBA6E058DA}"/>
              </a:ext>
            </a:extLst>
          </p:cNvPr>
          <p:cNvSpPr>
            <a:spLocks noGrp="1"/>
          </p:cNvSpPr>
          <p:nvPr/>
        </p:nvSpPr>
        <p:spPr>
          <a:xfrm>
            <a:off x="1257300" y="4667250"/>
            <a:ext cx="285750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Bound the claim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1B89C12-3388-4113-8D9E-F1E7D63F186E}"/>
              </a:ext>
            </a:extLst>
          </p:cNvPr>
          <p:cNvSpPr>
            <a:spLocks noGrp="1"/>
          </p:cNvSpPr>
          <p:nvPr/>
        </p:nvSpPr>
        <p:spPr>
          <a:xfrm>
            <a:off x="1257300" y="4914900"/>
            <a:ext cx="47625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900" b="0">
                <a:solidFill>
                  <a:srgbClr val="A8B8BC"/>
                </a:solidFill>
                <a:latin typeface="Aptos"/>
                <a:ea typeface="Aptos"/>
                <a:cs typeface="Aptos"/>
              </a:defRPr>
            </a:pPr>
            <a:r>
              <a:rPr sz="1100" b="0">
                <a:solidFill>
                  <a:srgbClr val="A8B8BC"/>
                </a:solidFill>
                <a:latin typeface="Aptos"/>
                <a:ea typeface="Aptos"/>
                <a:cs typeface="Aptos"/>
              </a:rPr>
              <a:t>Say what you can learn, not what you hope to prove.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068B56-D21D-4B45-BF16-42295E9EBB1B}"/>
              </a:ext>
            </a:extLst>
          </p:cNvPr>
          <p:cNvSpPr>
            <a:spLocks noGrp="1"/>
          </p:cNvSpPr>
          <p:nvPr/>
        </p:nvSpPr>
        <p:spPr>
          <a:xfrm>
            <a:off x="6667500" y="2343150"/>
            <a:ext cx="4000500" cy="1428750"/>
          </a:xfrm>
          <a:prstGeom prst="rect">
            <a:avLst/>
          </a:prstGeom>
          <a:solidFill>
            <a:srgbClr val="FFF5DD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A9CF0F-BD67-44D6-B7F7-5FAE679D3C13}"/>
              </a:ext>
            </a:extLst>
          </p:cNvPr>
          <p:cNvSpPr>
            <a:spLocks noGrp="1"/>
          </p:cNvSpPr>
          <p:nvPr/>
        </p:nvSpPr>
        <p:spPr>
          <a:xfrm>
            <a:off x="6667500" y="2343150"/>
            <a:ext cx="4000500" cy="5715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7C4962A-0238-4213-B712-C3DBA26CF4F5}"/>
              </a:ext>
            </a:extLst>
          </p:cNvPr>
          <p:cNvSpPr>
            <a:spLocks noGrp="1"/>
          </p:cNvSpPr>
          <p:nvPr/>
        </p:nvSpPr>
        <p:spPr>
          <a:xfrm>
            <a:off x="6819900" y="2495550"/>
            <a:ext cx="36957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lang="en-US" sz="1400" b="1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Slide Deck Reference</a:t>
            </a:r>
            <a:endParaRPr sz="1400" b="1" dirty="0">
              <a:solidFill>
                <a:srgbClr val="182A31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E24B7CD-F32D-41D1-8FEE-5E4E28A88DEE}"/>
              </a:ext>
            </a:extLst>
          </p:cNvPr>
          <p:cNvSpPr>
            <a:spLocks noGrp="1"/>
          </p:cNvSpPr>
          <p:nvPr/>
        </p:nvSpPr>
        <p:spPr>
          <a:xfrm>
            <a:off x="6819900" y="2800350"/>
            <a:ext cx="3695700" cy="7429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Problem framing screenshot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Search strategy screenshot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Course artifact screenshot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Evidence boundary screenshot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74F5A0-A11A-458B-A80D-682933F5406F}"/>
              </a:ext>
            </a:extLst>
          </p:cNvPr>
          <p:cNvSpPr>
            <a:spLocks noGrp="1"/>
          </p:cNvSpPr>
          <p:nvPr/>
        </p:nvSpPr>
        <p:spPr>
          <a:xfrm>
            <a:off x="6667500" y="4057650"/>
            <a:ext cx="4000500" cy="1238250"/>
          </a:xfrm>
          <a:prstGeom prst="rect">
            <a:avLst/>
          </a:prstGeom>
          <a:solidFill>
            <a:srgbClr val="EDF5F5"/>
          </a:solidFill>
          <a:ln w="9525">
            <a:solidFill>
              <a:srgbClr val="C9D5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98BDAA3-D569-4DBF-A455-46E39732A0B9}"/>
              </a:ext>
            </a:extLst>
          </p:cNvPr>
          <p:cNvSpPr>
            <a:spLocks noGrp="1"/>
          </p:cNvSpPr>
          <p:nvPr/>
        </p:nvSpPr>
        <p:spPr>
          <a:xfrm>
            <a:off x="6667500" y="4057650"/>
            <a:ext cx="4000500" cy="57150"/>
          </a:xfrm>
          <a:prstGeom prst="rect">
            <a:avLst/>
          </a:prstGeom>
          <a:solidFill>
            <a:srgbClr val="0E8A8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6D9B418-CE70-4F1C-9FB8-A82E0A22E725}"/>
              </a:ext>
            </a:extLst>
          </p:cNvPr>
          <p:cNvSpPr>
            <a:spLocks noGrp="1"/>
          </p:cNvSpPr>
          <p:nvPr/>
        </p:nvSpPr>
        <p:spPr>
          <a:xfrm>
            <a:off x="6819900" y="4210050"/>
            <a:ext cx="3695700" cy="2667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050" b="1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lang="en-US" sz="1400" b="1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Online Resources</a:t>
            </a:r>
            <a:endParaRPr sz="1400" b="1" dirty="0">
              <a:solidFill>
                <a:srgbClr val="182A31"/>
              </a:solidFill>
              <a:latin typeface="Aptos"/>
              <a:ea typeface="Aptos"/>
              <a:cs typeface="Apto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A1C88B3-CA09-46B9-B0CA-08121C2EDFC2}"/>
              </a:ext>
            </a:extLst>
          </p:cNvPr>
          <p:cNvSpPr>
            <a:spLocks noGrp="1"/>
          </p:cNvSpPr>
          <p:nvPr/>
        </p:nvSpPr>
        <p:spPr>
          <a:xfrm>
            <a:off x="6819900" y="4514850"/>
            <a:ext cx="3695700" cy="55245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Combined audience packet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Process walkthrough PDF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Memo worksheet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 sz="938" b="0">
                <a:solidFill>
                  <a:srgbClr val="182A31"/>
                </a:solidFill>
                <a:latin typeface="Aptos"/>
                <a:ea typeface="Aptos"/>
                <a:cs typeface="Aptos"/>
              </a:defRPr>
            </a:pPr>
            <a:r>
              <a:rPr sz="1100" b="0" dirty="0">
                <a:solidFill>
                  <a:srgbClr val="182A31"/>
                </a:solidFill>
                <a:latin typeface="Aptos"/>
                <a:ea typeface="Aptos"/>
                <a:cs typeface="Aptos"/>
              </a:rPr>
              <a:t>Reusable prompt bank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6DFB666-0F49-42FD-91E2-CA85887876F7}"/>
              </a:ext>
            </a:extLst>
          </p:cNvPr>
          <p:cNvSpPr>
            <a:spLocks noGrp="1"/>
          </p:cNvSpPr>
          <p:nvPr/>
        </p:nvSpPr>
        <p:spPr>
          <a:xfrm>
            <a:off x="6667500" y="5638800"/>
            <a:ext cx="952500" cy="38100"/>
          </a:xfrm>
          <a:prstGeom prst="rect">
            <a:avLst/>
          </a:prstGeom>
          <a:solidFill>
            <a:srgbClr val="D29B2D"/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8E9341E-F6F8-457C-9F1D-A31C2ACA9EEF}"/>
              </a:ext>
            </a:extLst>
          </p:cNvPr>
          <p:cNvSpPr>
            <a:spLocks noGrp="1"/>
          </p:cNvSpPr>
          <p:nvPr/>
        </p:nvSpPr>
        <p:spPr>
          <a:xfrm>
            <a:off x="7810500" y="5486400"/>
            <a:ext cx="3286125" cy="533400"/>
          </a:xfrm>
          <a:prstGeom prst="rect">
            <a:avLst/>
          </a:prstGeom>
          <a:solidFill>
            <a:srgbClr val="000000">
              <a:alpha val="0"/>
            </a:srgbClr>
          </a:solidFill>
          <a:ln w="0">
            <a:solidFill>
              <a:srgbClr val="000000">
                <a:alpha val="0"/>
              </a:srgbClr>
            </a:solidFill>
            <a:prstDash val="solid"/>
          </a:ln>
        </p:spPr>
        <p:txBody>
          <a:bodyPr lIns="0" tIns="0" rIns="0" bIns="0" anchor="t"/>
          <a:lstStyle/>
          <a:p>
            <a:pPr algn="l">
              <a:defRPr sz="1200" b="1">
                <a:solidFill>
                  <a:srgbClr val="FFFFFF"/>
                </a:solidFill>
                <a:latin typeface="Aptos"/>
                <a:ea typeface="Aptos"/>
                <a:cs typeface="Aptos"/>
              </a:defRPr>
            </a:pPr>
            <a:r>
              <a:rPr lang="en-US" sz="12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We </a:t>
            </a:r>
            <a:r>
              <a:rPr sz="1200" b="1" dirty="0">
                <a:solidFill>
                  <a:srgbClr val="FFFFFF"/>
                </a:solidFill>
                <a:latin typeface="Aptos"/>
                <a:ea typeface="Aptos"/>
                <a:cs typeface="Aptos"/>
              </a:rPr>
              <a:t>need a concrete course problem, a small intervention, and honest evidence boundaries.</a:t>
            </a:r>
          </a:p>
        </p:txBody>
      </p:sp>
    </p:spTree>
    <p:extLst>
      <p:ext uri="{BB962C8B-B14F-4D97-AF65-F5344CB8AC3E}">
        <p14:creationId xmlns:p14="http://schemas.microsoft.com/office/powerpoint/2010/main" val="800865169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975</Words>
  <Application>Microsoft Macintosh PowerPoint</Application>
  <DocSecurity>0</DocSecurity>
  <PresentationFormat>Widescreen</PresentationFormat>
  <Paragraphs>121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Lance White</cp:lastModifiedBy>
  <cp:revision>3</cp:revision>
  <dcterms:created xsi:type="dcterms:W3CDTF">2026-06-01T21:41:01Z</dcterms:created>
  <dcterms:modified xsi:type="dcterms:W3CDTF">2026-06-02T03:06:46Z</dcterms:modified>
</cp:coreProperties>
</file>